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32" d="100"/>
          <a:sy n="32" d="100"/>
        </p:scale>
        <p:origin x="2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6EE87-EBD5-4F12-A48A-63ACA297AC8F}" type="datetimeFigureOut">
              <a:rPr lang="en-US" smtClean="0"/>
              <a:t>10/11/2015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896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10/11/2015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975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10/11/2015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393914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10/11/2015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24304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10/11/2015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354828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10/11/2015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461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smtClean="0"/>
              <a:t>10/11/2015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404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smtClean="0"/>
              <a:t>10/11/2015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2447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smtClean="0"/>
              <a:t>10/11/2015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8874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smtClean="0"/>
              <a:t>10/11/2015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995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smtClean="0"/>
              <a:t>10/11/2015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8867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smtClean="0"/>
              <a:t>10/11/2015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0217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smtClean="0"/>
              <a:t>10/11/2015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871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smtClean="0"/>
              <a:t>10/11/2015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6632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smtClean="0"/>
              <a:t>10/11/2015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549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smtClean="0"/>
              <a:t>10/11/2015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67E5644-1E61-4311-A31E-84CB9C7AA8A9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025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298CD5-6C1E-4009-B41F-6DF62E31D3BE}" type="datetimeFigureOut">
              <a:rPr lang="en-US" smtClean="0"/>
              <a:pPr/>
              <a:t>10/11/2015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1293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lauraca3.wix.com/lauracano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06622" y="0"/>
            <a:ext cx="8915399" cy="2262781"/>
          </a:xfrm>
        </p:spPr>
        <p:txBody>
          <a:bodyPr>
            <a:normAutofit fontScale="90000"/>
          </a:bodyPr>
          <a:lstStyle/>
          <a:p>
            <a:r>
              <a:rPr lang="es-ES" dirty="0" smtClean="0">
                <a:latin typeface="Algerian" panose="04020705040A02060702" pitchFamily="82" charset="0"/>
              </a:rPr>
              <a:t>matemáticas Diapositivas</a:t>
            </a:r>
            <a:br>
              <a:rPr lang="es-ES" dirty="0" smtClean="0">
                <a:latin typeface="Algerian" panose="04020705040A02060702" pitchFamily="82" charset="0"/>
              </a:rPr>
            </a:br>
            <a:r>
              <a:rPr lang="es-ES" dirty="0" smtClean="0">
                <a:latin typeface="Algerian" panose="04020705040A02060702" pitchFamily="82" charset="0"/>
              </a:rPr>
              <a:t>Periodo 4 estándar 1</a:t>
            </a:r>
            <a:endParaRPr lang="es-ES" dirty="0">
              <a:latin typeface="Algerian" panose="04020705040A02060702" pitchFamily="82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276601" y="2137211"/>
            <a:ext cx="8915399" cy="1126283"/>
          </a:xfrm>
        </p:spPr>
        <p:txBody>
          <a:bodyPr/>
          <a:lstStyle/>
          <a:p>
            <a:r>
              <a:rPr lang="es-ES" dirty="0" smtClean="0">
                <a:latin typeface="Broadway" panose="04040905080B02020502" pitchFamily="82" charset="0"/>
              </a:rPr>
              <a:t>Laura Cano</a:t>
            </a:r>
          </a:p>
          <a:p>
            <a:r>
              <a:rPr lang="es-ES" dirty="0" smtClean="0">
                <a:latin typeface="Broadway" panose="04040905080B02020502" pitchFamily="82" charset="0"/>
              </a:rPr>
              <a:t>9c</a:t>
            </a:r>
            <a:endParaRPr lang="es-ES" dirty="0">
              <a:latin typeface="Broadway" panose="04040905080B020205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3301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80313" y="546836"/>
            <a:ext cx="8911687" cy="1280890"/>
          </a:xfrm>
        </p:spPr>
        <p:txBody>
          <a:bodyPr/>
          <a:lstStyle/>
          <a:p>
            <a:r>
              <a:rPr lang="es-ES" dirty="0">
                <a:latin typeface="Algerian" panose="04020705040A02060702" pitchFamily="82" charset="0"/>
              </a:rPr>
              <a:t>Series Aritméticas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276600" y="1927538"/>
            <a:ext cx="8915400" cy="3777622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es-ES" dirty="0"/>
              <a:t>Suma indicada de todos los términos de una serie aritmética. Un ejemplo es el siguiente:</a:t>
            </a:r>
          </a:p>
          <a:p>
            <a:pPr marL="0" indent="0" algn="just">
              <a:buNone/>
            </a:pP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>1 </a:t>
            </a:r>
            <a:r>
              <a:rPr lang="es-ES" dirty="0"/>
              <a:t>+ 2 + 3 + . . . + 100</a:t>
            </a:r>
          </a:p>
          <a:p>
            <a:pPr marL="0" indent="0" algn="just">
              <a:buNone/>
            </a:pP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>La </a:t>
            </a:r>
            <a:r>
              <a:rPr lang="es-ES" dirty="0"/>
              <a:t>fórmula general para una serie aritmética es:</a:t>
            </a:r>
          </a:p>
          <a:p>
            <a:pPr marL="0" indent="0" algn="just">
              <a:buNone/>
            </a:pP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>Sn</a:t>
            </a:r>
            <a:r>
              <a:rPr lang="es-ES" dirty="0"/>
              <a:t>= a1 + a2 + a3 + . . . + </a:t>
            </a:r>
            <a:r>
              <a:rPr lang="es-ES" dirty="0" err="1"/>
              <a:t>an</a:t>
            </a:r>
            <a:endParaRPr lang="es-ES" dirty="0"/>
          </a:p>
          <a:p>
            <a:pPr marL="0" indent="0" algn="just">
              <a:buNone/>
            </a:pPr>
            <a:r>
              <a:rPr lang="es-ES" dirty="0"/>
              <a:t>     = a1 + (a1 + d) + (a1 + 2d) + . . . + [a1+(n-1)d]</a:t>
            </a:r>
          </a:p>
          <a:p>
            <a:pPr marL="0" indent="0" algn="just">
              <a:buNone/>
            </a:pPr>
            <a:r>
              <a:rPr lang="es-ES" dirty="0"/>
              <a:t>     = n(a1 + </a:t>
            </a:r>
            <a:r>
              <a:rPr lang="es-ES" dirty="0" err="1"/>
              <a:t>an</a:t>
            </a:r>
            <a:r>
              <a:rPr lang="es-ES" dirty="0"/>
              <a:t>)/2</a:t>
            </a:r>
          </a:p>
          <a:p>
            <a:pPr marL="0" indent="0" algn="just">
              <a:buNone/>
            </a:pPr>
            <a:r>
              <a:rPr lang="es-ES" dirty="0"/>
              <a:t>     = n[2a1 +(n-1)d]/2</a:t>
            </a:r>
          </a:p>
          <a:p>
            <a:pPr marL="0" indent="0" algn="just">
              <a:buNone/>
            </a:pP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>En </a:t>
            </a:r>
            <a:r>
              <a:rPr lang="es-ES" dirty="0"/>
              <a:t>el ejemplo, el primer término, a1, es 1, y el último término, a100, es 100. Utilizando la fórmula, la suma = 100(1+100)/2 = 5050.</a:t>
            </a:r>
          </a:p>
          <a:p>
            <a:pPr algn="just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56325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67993" y="636989"/>
            <a:ext cx="8911687" cy="1280890"/>
          </a:xfrm>
        </p:spPr>
        <p:txBody>
          <a:bodyPr/>
          <a:lstStyle/>
          <a:p>
            <a:r>
              <a:rPr lang="es-ES" dirty="0">
                <a:latin typeface="Algerian" panose="04020705040A02060702" pitchFamily="82" charset="0"/>
              </a:rPr>
              <a:t>Termino General de una Sucesión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276600" y="2185116"/>
            <a:ext cx="8915400" cy="3777622"/>
          </a:xfrm>
        </p:spPr>
        <p:txBody>
          <a:bodyPr/>
          <a:lstStyle/>
          <a:p>
            <a:pPr marL="0" indent="0" algn="just">
              <a:buNone/>
            </a:pPr>
            <a:r>
              <a:rPr lang="es-ES" dirty="0"/>
              <a:t>Cada sucesión se puede expresar mediante una fórmula que describe la regla general que cumplen sus términos. </a:t>
            </a:r>
          </a:p>
          <a:p>
            <a:pPr marL="0" indent="0" algn="just">
              <a:buNone/>
            </a:pP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>Para </a:t>
            </a:r>
            <a:r>
              <a:rPr lang="es-ES" dirty="0"/>
              <a:t>establece el término general de una sucesión es necesario establecer la regla de formación de los términos, a partir de su posición.</a:t>
            </a:r>
          </a:p>
          <a:p>
            <a:pPr marL="0" indent="0" algn="just">
              <a:buNone/>
            </a:pP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>Ejemplo</a:t>
            </a:r>
            <a:r>
              <a:rPr lang="es-ES" dirty="0"/>
              <a:t>: Establecer el término general de la sucesión: 1/2, 2/3, 3/4, 4/5, 5/6,...</a:t>
            </a:r>
          </a:p>
          <a:p>
            <a:pPr algn="just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12171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80313" y="688504"/>
            <a:ext cx="8911687" cy="1280890"/>
          </a:xfrm>
        </p:spPr>
        <p:txBody>
          <a:bodyPr/>
          <a:lstStyle/>
          <a:p>
            <a:r>
              <a:rPr lang="es-ES" dirty="0">
                <a:latin typeface="Algerian" panose="04020705040A02060702" pitchFamily="82" charset="0"/>
              </a:rPr>
              <a:t>Suma de términos de una progresión geométrica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893194" y="2089773"/>
            <a:ext cx="10298806" cy="402336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" dirty="0"/>
              <a:t>En la sucesión de cuadrados de la figura, la sucesión numérica formada por las áreas de los triángulos que sobran para obtener el siguiente cuadrado es:</a:t>
            </a:r>
          </a:p>
          <a:p>
            <a:pPr marL="0" indent="0" algn="just">
              <a:buNone/>
            </a:pP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>1/2</a:t>
            </a:r>
            <a:r>
              <a:rPr lang="es-ES" dirty="0"/>
              <a:t>, 1/4, 1/8, …</a:t>
            </a:r>
          </a:p>
          <a:p>
            <a:pPr marL="0" indent="0" algn="just">
              <a:buNone/>
            </a:pP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>La </a:t>
            </a:r>
            <a:r>
              <a:rPr lang="es-ES" dirty="0"/>
              <a:t>suma de estas infinitas áreas es el área del cuadrado gris que vale 1:</a:t>
            </a:r>
          </a:p>
          <a:p>
            <a:pPr marL="0" indent="0" algn="just">
              <a:buNone/>
            </a:pP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>1/2</a:t>
            </a:r>
            <a:r>
              <a:rPr lang="es-ES" dirty="0"/>
              <a:t>  +  1/4  +  1/8 +  … =  1</a:t>
            </a:r>
          </a:p>
          <a:p>
            <a:pPr marL="0" indent="0" algn="just">
              <a:buNone/>
            </a:pP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>En </a:t>
            </a:r>
            <a:r>
              <a:rPr lang="es-ES" dirty="0"/>
              <a:t>general, en una progresión geométrica decreciente la razón, r, es menor que 1 y cuando n es muy grande el término </a:t>
            </a:r>
            <a:r>
              <a:rPr lang="es-ES" dirty="0" err="1"/>
              <a:t>A</a:t>
            </a:r>
            <a:r>
              <a:rPr lang="es-ES" dirty="0" err="1" smtClean="0"/>
              <a:t>n</a:t>
            </a:r>
            <a:r>
              <a:rPr lang="es-ES" dirty="0" smtClean="0"/>
              <a:t> </a:t>
            </a:r>
            <a:r>
              <a:rPr lang="es-ES" dirty="0"/>
              <a:t>se aproxima a 0.</a:t>
            </a:r>
          </a:p>
          <a:p>
            <a:pPr algn="just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42281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76600" y="765778"/>
            <a:ext cx="8911687" cy="1280890"/>
          </a:xfrm>
        </p:spPr>
        <p:txBody>
          <a:bodyPr/>
          <a:lstStyle/>
          <a:p>
            <a:r>
              <a:rPr lang="es-ES" dirty="0">
                <a:latin typeface="Algerian" panose="04020705040A02060702" pitchFamily="82" charset="0"/>
              </a:rPr>
              <a:t>Progresiones </a:t>
            </a:r>
            <a:r>
              <a:rPr lang="es-ES" dirty="0" smtClean="0">
                <a:latin typeface="Algerian" panose="04020705040A02060702" pitchFamily="82" charset="0"/>
              </a:rPr>
              <a:t>Geométricas</a:t>
            </a:r>
            <a:endParaRPr lang="es-ES" dirty="0">
              <a:latin typeface="Algerian" panose="04020705040A02060702" pitchFamily="82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276600" y="2236631"/>
            <a:ext cx="8915400" cy="3777622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s-ES" dirty="0"/>
              <a:t>Son sucesiones el las que cada término se obtiene a partir del anterior multiplicándolo por una cantidad constante llamada, r, razón.</a:t>
            </a:r>
          </a:p>
          <a:p>
            <a:pPr marL="0" indent="0" algn="just">
              <a:buNone/>
            </a:pP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>Cuál </a:t>
            </a:r>
            <a:r>
              <a:rPr lang="es-ES" dirty="0"/>
              <a:t>es la sucesión si el primer término, a1 = 3 y la razón, r = 2:</a:t>
            </a:r>
          </a:p>
          <a:p>
            <a:pPr marL="0" indent="0" algn="just">
              <a:buNone/>
            </a:pPr>
            <a:r>
              <a:rPr lang="es-ES" dirty="0"/>
              <a:t>3, 6, 12, 24, 48, 96,192, …</a:t>
            </a:r>
          </a:p>
          <a:p>
            <a:pPr marL="0" indent="0" algn="just">
              <a:buNone/>
            </a:pP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>Cuál </a:t>
            </a:r>
            <a:r>
              <a:rPr lang="es-ES" dirty="0"/>
              <a:t>es la razón de la siguiente progresión geométrica:</a:t>
            </a:r>
          </a:p>
          <a:p>
            <a:pPr marL="0" indent="0" algn="just">
              <a:buNone/>
            </a:pPr>
            <a:r>
              <a:rPr lang="es-ES" dirty="0"/>
              <a:t>2, 6, 18, 54, 162, 486, …</a:t>
            </a:r>
          </a:p>
          <a:p>
            <a:pPr marL="0" indent="0" algn="just">
              <a:buNone/>
            </a:pPr>
            <a:r>
              <a:rPr lang="es-ES" dirty="0"/>
              <a:t>r = 3</a:t>
            </a:r>
          </a:p>
          <a:p>
            <a:pPr marL="0" indent="0" algn="just">
              <a:buNone/>
            </a:pP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>En </a:t>
            </a:r>
            <a:r>
              <a:rPr lang="es-ES" dirty="0"/>
              <a:t>una progresión geométrica el cociente entre dos términos consecutivos es una constante.</a:t>
            </a:r>
          </a:p>
          <a:p>
            <a:pPr algn="just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524484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76600" y="624110"/>
            <a:ext cx="8911687" cy="1280890"/>
          </a:xfrm>
        </p:spPr>
        <p:txBody>
          <a:bodyPr/>
          <a:lstStyle/>
          <a:p>
            <a:r>
              <a:rPr lang="es-ES" dirty="0">
                <a:latin typeface="Algerian" panose="04020705040A02060702" pitchFamily="82" charset="0"/>
              </a:rPr>
              <a:t>Progresiones Aritméticas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276600" y="1905000"/>
            <a:ext cx="8915400" cy="3777622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s-ES" dirty="0"/>
              <a:t>Son sucesiones el las que cada término se obtiene a partir del anterior sumándole una cantidad constante llamada, d, diferencia.</a:t>
            </a:r>
          </a:p>
          <a:p>
            <a:pPr marL="0" indent="0" algn="just">
              <a:buNone/>
            </a:pP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>Cuál </a:t>
            </a:r>
            <a:r>
              <a:rPr lang="es-ES" dirty="0"/>
              <a:t>es la sucesión si el primer término, a1 = 3 y la diferencia, d = 2:</a:t>
            </a:r>
          </a:p>
          <a:p>
            <a:pPr marL="0" indent="0" algn="just">
              <a:buNone/>
            </a:pPr>
            <a:r>
              <a:rPr lang="es-ES" dirty="0"/>
              <a:t>3, 5, 7, 9, 11, 13, 15, …</a:t>
            </a:r>
          </a:p>
          <a:p>
            <a:pPr marL="0" indent="0" algn="just">
              <a:buNone/>
            </a:pP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>Cuál </a:t>
            </a:r>
            <a:r>
              <a:rPr lang="es-ES" dirty="0"/>
              <a:t>es la diferencia de la siguiente progresión aritmética:</a:t>
            </a:r>
          </a:p>
          <a:p>
            <a:pPr marL="0" indent="0" algn="just">
              <a:buNone/>
            </a:pPr>
            <a:r>
              <a:rPr lang="es-ES" dirty="0"/>
              <a:t>1, 5, 9, 13, 17, 21, 25, …</a:t>
            </a:r>
          </a:p>
          <a:p>
            <a:pPr marL="0" indent="0" algn="just">
              <a:buNone/>
            </a:pPr>
            <a:r>
              <a:rPr lang="es-ES" dirty="0"/>
              <a:t>d = 4</a:t>
            </a:r>
          </a:p>
          <a:p>
            <a:pPr marL="0" indent="0" algn="just">
              <a:buNone/>
            </a:pP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>En </a:t>
            </a:r>
            <a:r>
              <a:rPr lang="es-ES" dirty="0"/>
              <a:t>una progresión aritmética la diferencia entre dos términos consecutivos es una constante.</a:t>
            </a:r>
          </a:p>
          <a:p>
            <a:pPr algn="just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024482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80313" y="636989"/>
            <a:ext cx="8911687" cy="1280890"/>
          </a:xfrm>
        </p:spPr>
        <p:txBody>
          <a:bodyPr/>
          <a:lstStyle/>
          <a:p>
            <a:r>
              <a:rPr lang="es-ES" dirty="0">
                <a:latin typeface="Algerian" panose="04020705040A02060702" pitchFamily="82" charset="0"/>
              </a:rPr>
              <a:t>Regularidades y Sucesiones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276600" y="2094963"/>
            <a:ext cx="8915400" cy="377762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" dirty="0"/>
              <a:t>Las sucesiones numéricas</a:t>
            </a:r>
          </a:p>
          <a:p>
            <a:pPr marL="0" indent="0" algn="just">
              <a:buNone/>
            </a:pPr>
            <a:r>
              <a:rPr lang="es-ES" dirty="0"/>
              <a:t>Una sucesión numérica es una función cuyo dominio es el conjunto N de los números naturales o un subconjunto de éste y cuya imagen está incluida en los R.</a:t>
            </a:r>
          </a:p>
          <a:p>
            <a:pPr marL="0" indent="0" algn="just">
              <a:buNone/>
            </a:pPr>
            <a:r>
              <a:rPr lang="es-ES" dirty="0" smtClean="0"/>
              <a:t>Una sucesión numérica es una función cuyo dominio es el conjunto N de los números naturales o un subconjunto de éste y cuya imagen está incluida en los R.</a:t>
            </a:r>
          </a:p>
          <a:p>
            <a:pPr marL="0" indent="0" algn="just">
              <a:buNone/>
            </a:pP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Los términos de una sucesión siguen una “regularidad” o “ley” que las caracteriza, que se expresan algebraicamente mediante una fórmula a la que llamamos término general o término enésimo de la sucesión.</a:t>
            </a:r>
          </a:p>
          <a:p>
            <a:pPr algn="just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034176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92925" y="2741521"/>
            <a:ext cx="8911687" cy="1280890"/>
          </a:xfrm>
        </p:spPr>
        <p:txBody>
          <a:bodyPr/>
          <a:lstStyle/>
          <a:p>
            <a:pPr algn="ctr"/>
            <a:r>
              <a:rPr lang="es-ES" dirty="0" smtClean="0">
                <a:latin typeface="Algerian" panose="04020705040A02060702" pitchFamily="82" charset="0"/>
              </a:rPr>
              <a:t>Blog Matemático</a:t>
            </a:r>
            <a:endParaRPr lang="es-ES" dirty="0">
              <a:latin typeface="Algerian" panose="04020705040A02060702" pitchFamily="82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s-ES" dirty="0" smtClean="0">
              <a:hlinkClick r:id="rId2"/>
            </a:endParaRPr>
          </a:p>
          <a:p>
            <a:pPr marL="0" indent="0" algn="ctr">
              <a:buNone/>
            </a:pPr>
            <a:endParaRPr lang="es-ES" dirty="0">
              <a:hlinkClick r:id="rId2"/>
            </a:endParaRPr>
          </a:p>
          <a:p>
            <a:pPr marL="0" indent="0" algn="ctr">
              <a:buNone/>
            </a:pPr>
            <a:endParaRPr lang="es-ES" dirty="0" smtClean="0">
              <a:hlinkClick r:id="rId2"/>
            </a:endParaRPr>
          </a:p>
          <a:p>
            <a:pPr marL="0" indent="0" algn="ctr">
              <a:buNone/>
            </a:pPr>
            <a:endParaRPr lang="es-ES" dirty="0">
              <a:hlinkClick r:id="rId2"/>
            </a:endParaRPr>
          </a:p>
          <a:p>
            <a:pPr marL="0" indent="0" algn="ctr">
              <a:buNone/>
            </a:pPr>
            <a:endParaRPr lang="es-ES" dirty="0" smtClean="0">
              <a:hlinkClick r:id="rId2"/>
            </a:endParaRPr>
          </a:p>
          <a:p>
            <a:pPr marL="0" indent="0" algn="ctr">
              <a:buNone/>
            </a:pPr>
            <a:endParaRPr lang="es-ES" dirty="0">
              <a:hlinkClick r:id="rId2"/>
            </a:endParaRPr>
          </a:p>
          <a:p>
            <a:pPr marL="0" indent="0" algn="ctr">
              <a:buNone/>
            </a:pPr>
            <a:r>
              <a:rPr lang="es-ES" dirty="0" smtClean="0">
                <a:hlinkClick r:id="rId2"/>
              </a:rPr>
              <a:t>http</a:t>
            </a:r>
            <a:r>
              <a:rPr lang="es-ES" dirty="0">
                <a:hlinkClick r:id="rId2"/>
              </a:rPr>
              <a:t>://lauraca3.wix.com/lauracano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93908956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</TotalTime>
  <Words>204</Words>
  <Application>Microsoft Office PowerPoint</Application>
  <PresentationFormat>Panorámica</PresentationFormat>
  <Paragraphs>51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Algerian</vt:lpstr>
      <vt:lpstr>Arial</vt:lpstr>
      <vt:lpstr>Broadway</vt:lpstr>
      <vt:lpstr>Century Gothic</vt:lpstr>
      <vt:lpstr>Wingdings 3</vt:lpstr>
      <vt:lpstr>Espiral</vt:lpstr>
      <vt:lpstr>matemáticas Diapositivas Periodo 4 estándar 1</vt:lpstr>
      <vt:lpstr>Series Aritméticas</vt:lpstr>
      <vt:lpstr>Termino General de una Sucesión</vt:lpstr>
      <vt:lpstr>Suma de términos de una progresión geométrica</vt:lpstr>
      <vt:lpstr>Progresiones Geométricas</vt:lpstr>
      <vt:lpstr>Progresiones Aritméticas</vt:lpstr>
      <vt:lpstr>Regularidades y Sucesiones</vt:lpstr>
      <vt:lpstr>Blog Matemático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Temas matemáticas  Periodo 4 estándar 1</dc:title>
  <dc:creator>USER</dc:creator>
  <cp:lastModifiedBy>USER</cp:lastModifiedBy>
  <cp:revision>19</cp:revision>
  <dcterms:created xsi:type="dcterms:W3CDTF">2015-10-10T22:24:16Z</dcterms:created>
  <dcterms:modified xsi:type="dcterms:W3CDTF">2015-10-11T05:15:03Z</dcterms:modified>
</cp:coreProperties>
</file>